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58" r:id="rId3"/>
    <p:sldId id="263" r:id="rId4"/>
    <p:sldId id="262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05CFD-380C-490C-8190-79D8FA218F4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B7400-F8C8-47AF-916A-284C6C249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B7400-F8C8-47AF-916A-284C6C2492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25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Examining the Socioeconomic Gradient in Viral Suppression in Malawi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(WEPDD0101)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653886"/>
            <a:ext cx="6400800" cy="165365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Presented by </a:t>
            </a:r>
          </a:p>
          <a:p>
            <a:endParaRPr lang="en-US" sz="2400" dirty="0"/>
          </a:p>
          <a:p>
            <a:r>
              <a:rPr lang="en-US" sz="2800" dirty="0" err="1" smtClean="0"/>
              <a:t>Lonjezo</a:t>
            </a:r>
            <a:r>
              <a:rPr lang="en-US" sz="2800" dirty="0" smtClean="0"/>
              <a:t> </a:t>
            </a:r>
            <a:r>
              <a:rPr lang="en-US" sz="2800" dirty="0" smtClean="0"/>
              <a:t>Sithole</a:t>
            </a:r>
          </a:p>
          <a:p>
            <a:r>
              <a:rPr lang="en-US" sz="2400" dirty="0" smtClean="0"/>
              <a:t>National AIDS Commission </a:t>
            </a:r>
          </a:p>
          <a:p>
            <a:r>
              <a:rPr lang="en-US" sz="2400" dirty="0" smtClean="0"/>
              <a:t>Malawi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23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2983"/>
          </a:xfrm>
        </p:spPr>
        <p:txBody>
          <a:bodyPr/>
          <a:lstStyle/>
          <a:p>
            <a:r>
              <a:rPr lang="en-US" dirty="0" smtClean="0"/>
              <a:t>Background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504" y="1137622"/>
            <a:ext cx="8229600" cy="6996444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400" dirty="0"/>
              <a:t>S</a:t>
            </a:r>
            <a:r>
              <a:rPr lang="en-US" sz="2400" dirty="0" smtClean="0"/>
              <a:t>ocioeconomic Status (SES) gradient in HIV treatment </a:t>
            </a:r>
            <a:r>
              <a:rPr lang="en-US" sz="2400" smtClean="0"/>
              <a:t>outcomes observed</a:t>
            </a:r>
            <a:endParaRPr lang="en-US" sz="2400" dirty="0" smtClean="0"/>
          </a:p>
          <a:p>
            <a:pPr>
              <a:spcBef>
                <a:spcPts val="1000"/>
              </a:spcBef>
            </a:pPr>
            <a:r>
              <a:rPr lang="en-US" sz="2400" dirty="0" smtClean="0"/>
              <a:t>No study on the SES gradient in viral suppression (VS) in Malawi</a:t>
            </a:r>
          </a:p>
          <a:p>
            <a:pPr>
              <a:spcBef>
                <a:spcPts val="1000"/>
              </a:spcBef>
            </a:pPr>
            <a:r>
              <a:rPr lang="en-US" sz="2400" dirty="0"/>
              <a:t>Data: 2015-2016 Malawi Population-based HIV Impact Assessment (MPHIA</a:t>
            </a:r>
            <a:r>
              <a:rPr lang="en-US" sz="2400" dirty="0" smtClean="0"/>
              <a:t>) collected data on VS and household assets.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/>
              <a:t>Measurement of Inequality: </a:t>
            </a:r>
            <a:r>
              <a:rPr lang="en-US" sz="2400" dirty="0" err="1" smtClean="0"/>
              <a:t>Erreygers</a:t>
            </a:r>
            <a:r>
              <a:rPr lang="en-US" sz="2400" dirty="0" smtClean="0"/>
              <a:t> </a:t>
            </a:r>
            <a:r>
              <a:rPr lang="en-US" sz="2400" dirty="0"/>
              <a:t>Index (EI)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SES measure</a:t>
            </a:r>
            <a:r>
              <a:rPr lang="en-US" sz="2400" dirty="0"/>
              <a:t>: Wealth </a:t>
            </a:r>
            <a:r>
              <a:rPr lang="en-US" sz="2400" dirty="0" smtClean="0"/>
              <a:t>Index using different algorithms</a:t>
            </a:r>
            <a:endParaRPr lang="en-US" sz="2400" dirty="0"/>
          </a:p>
          <a:p>
            <a:pPr lvl="1">
              <a:spcBef>
                <a:spcPts val="1000"/>
              </a:spcBef>
            </a:pPr>
            <a:r>
              <a:rPr lang="en-US" sz="2400" dirty="0" smtClean="0"/>
              <a:t>Principal Components </a:t>
            </a:r>
            <a:r>
              <a:rPr lang="en-US" sz="2400" dirty="0"/>
              <a:t>A</a:t>
            </a:r>
            <a:r>
              <a:rPr lang="en-US" sz="2400" dirty="0" smtClean="0"/>
              <a:t>nalysis (PCA)</a:t>
            </a:r>
          </a:p>
          <a:p>
            <a:pPr lvl="1">
              <a:spcBef>
                <a:spcPts val="1000"/>
              </a:spcBef>
            </a:pPr>
            <a:r>
              <a:rPr lang="en-US" sz="2400" dirty="0" smtClean="0"/>
              <a:t>Multiple Correspondence </a:t>
            </a:r>
            <a:r>
              <a:rPr lang="en-US" sz="2400" dirty="0"/>
              <a:t>A</a:t>
            </a:r>
            <a:r>
              <a:rPr lang="en-US" sz="2400" dirty="0" smtClean="0"/>
              <a:t>nalysis (MCA)</a:t>
            </a:r>
          </a:p>
          <a:p>
            <a:pPr lvl="1">
              <a:spcBef>
                <a:spcPts val="1000"/>
              </a:spcBef>
            </a:pPr>
            <a:r>
              <a:rPr lang="en-US" sz="2400" dirty="0" err="1" smtClean="0"/>
              <a:t>Uncentred</a:t>
            </a:r>
            <a:r>
              <a:rPr lang="en-US" sz="2400" dirty="0" smtClean="0"/>
              <a:t> Principal Components Analysis (UPCA)</a:t>
            </a:r>
          </a:p>
          <a:p>
            <a:pPr lvl="1">
              <a:spcBef>
                <a:spcPts val="10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186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202" y="1370627"/>
            <a:ext cx="6954819" cy="1583745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6999"/>
              </p:ext>
            </p:extLst>
          </p:nvPr>
        </p:nvGraphicFramePr>
        <p:xfrm>
          <a:off x="14512247" y="23125706"/>
          <a:ext cx="11238177" cy="2039305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2283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4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53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5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latin typeface="Raleway" panose="020B0503030101060003"/>
                        </a:rPr>
                        <a:t> </a:t>
                      </a:r>
                      <a:endParaRPr lang="en-US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latin typeface="Raleway" panose="020B0503030101060003"/>
                        </a:rPr>
                        <a:t>PCA</a:t>
                      </a:r>
                      <a:endParaRPr lang="en-US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latin typeface="Raleway" panose="020B0503030101060003"/>
                        </a:rPr>
                        <a:t>MCA</a:t>
                      </a:r>
                      <a:endParaRPr lang="en-US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latin typeface="Raleway" panose="020B0503030101060003"/>
                        </a:rPr>
                        <a:t>UPCA</a:t>
                      </a:r>
                      <a:endParaRPr lang="en-US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2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kern="1200" dirty="0">
                          <a:latin typeface="Raleway" panose="020B0503030101060003"/>
                        </a:rPr>
                        <a:t>EI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Raleway" panose="020B0503030101060003"/>
                          <a:ea typeface="+mn-ea"/>
                          <a:cs typeface="+mn-cs"/>
                        </a:rPr>
                        <a:t>0.034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 smtClean="0">
                          <a:latin typeface="Raleway" panose="020B0503030101060003"/>
                        </a:rPr>
                        <a:t>0.324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latin typeface="Raleway" panose="020B0503030101060003"/>
                        </a:rPr>
                        <a:t>-</a:t>
                      </a:r>
                      <a:r>
                        <a:rPr lang="en-US" sz="2400" b="0" kern="1200" dirty="0" smtClean="0">
                          <a:latin typeface="Raleway" panose="020B0503030101060003"/>
                        </a:rPr>
                        <a:t>0.030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2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kern="1200" dirty="0">
                          <a:latin typeface="Raleway" panose="020B0503030101060003"/>
                        </a:rPr>
                        <a:t>P-value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 smtClean="0">
                          <a:latin typeface="Raleway" panose="020B0503030101060003"/>
                        </a:rPr>
                        <a:t>0.014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 smtClean="0">
                          <a:latin typeface="Raleway" panose="020B0503030101060003"/>
                        </a:rPr>
                        <a:t>0.018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 smtClean="0">
                          <a:latin typeface="Raleway" panose="020B0503030101060003"/>
                        </a:rPr>
                        <a:t>0.025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latin typeface="Raleway" panose="020B0503030101060003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02" y="3193875"/>
            <a:ext cx="6954819" cy="14534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202" y="4962275"/>
            <a:ext cx="6954819" cy="147079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12201" y="4655373"/>
            <a:ext cx="695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RURAL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2200" y="2828334"/>
            <a:ext cx="695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URBAN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12196" y="1026506"/>
            <a:ext cx="695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19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735" y="1417638"/>
            <a:ext cx="8229600" cy="451913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No evidence of SES gradient in VS at national level</a:t>
            </a:r>
          </a:p>
          <a:p>
            <a:pPr>
              <a:spcBef>
                <a:spcPts val="1200"/>
              </a:spcBef>
            </a:pPr>
            <a:r>
              <a:rPr lang="en-US" dirty="0"/>
              <a:t>Results validate Malawi’s decentralized public health </a:t>
            </a:r>
            <a:r>
              <a:rPr lang="en-US" dirty="0" smtClean="0"/>
              <a:t>approach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Urban Malawi: pro-rich SES gradient in VS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Still need to examine sources of the SES gradient in urban Malawi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7220</TotalTime>
  <Words>155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Raleway</vt:lpstr>
      <vt:lpstr>Roboto</vt:lpstr>
      <vt:lpstr>AIDS 2016_Template</vt:lpstr>
      <vt:lpstr>Examining the Socioeconomic Gradient in Viral Suppression in Malawi   (WEPDD0101)</vt:lpstr>
      <vt:lpstr>Background and Methods</vt:lpstr>
      <vt:lpstr>Results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52</cp:revision>
  <cp:lastPrinted>2017-01-16T15:31:13Z</cp:lastPrinted>
  <dcterms:created xsi:type="dcterms:W3CDTF">2017-01-13T09:09:35Z</dcterms:created>
  <dcterms:modified xsi:type="dcterms:W3CDTF">2018-07-24T16:15:05Z</dcterms:modified>
</cp:coreProperties>
</file>